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70" r:id="rId5"/>
    <p:sldId id="269" r:id="rId6"/>
    <p:sldId id="259" r:id="rId7"/>
    <p:sldId id="260" r:id="rId8"/>
    <p:sldId id="261" r:id="rId9"/>
    <p:sldId id="262" r:id="rId10"/>
    <p:sldId id="263" r:id="rId11"/>
    <p:sldId id="271" r:id="rId12"/>
    <p:sldId id="265" r:id="rId13"/>
    <p:sldId id="264"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5C374F8-8CA8-40DD-A4B2-660E0A8651AA}" type="datetimeFigureOut">
              <a:rPr lang="en-US" smtClean="0"/>
              <a:t>4/26/2020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27D2EEA-E4E5-4A40-A4F8-D2976A292F5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34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374F8-8CA8-40DD-A4B2-660E0A8651AA}"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D2EEA-E4E5-4A40-A4F8-D2976A292F5C}" type="slidenum">
              <a:rPr lang="en-US" smtClean="0"/>
              <a:t>‹#›</a:t>
            </a:fld>
            <a:endParaRPr lang="en-US"/>
          </a:p>
        </p:txBody>
      </p:sp>
    </p:spTree>
    <p:extLst>
      <p:ext uri="{BB962C8B-B14F-4D97-AF65-F5344CB8AC3E}">
        <p14:creationId xmlns:p14="http://schemas.microsoft.com/office/powerpoint/2010/main" val="289935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374F8-8CA8-40DD-A4B2-660E0A8651A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D2EEA-E4E5-4A40-A4F8-D2976A292F5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064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374F8-8CA8-40DD-A4B2-660E0A8651A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D2EEA-E4E5-4A40-A4F8-D2976A292F5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631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374F8-8CA8-40DD-A4B2-660E0A8651A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D2EEA-E4E5-4A40-A4F8-D2976A292F5C}" type="slidenum">
              <a:rPr lang="en-US" smtClean="0"/>
              <a:t>‹#›</a:t>
            </a:fld>
            <a:endParaRPr lang="en-US"/>
          </a:p>
        </p:txBody>
      </p:sp>
    </p:spTree>
    <p:extLst>
      <p:ext uri="{BB962C8B-B14F-4D97-AF65-F5344CB8AC3E}">
        <p14:creationId xmlns:p14="http://schemas.microsoft.com/office/powerpoint/2010/main" val="119504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374F8-8CA8-40DD-A4B2-660E0A8651A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D2EEA-E4E5-4A40-A4F8-D2976A292F5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9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374F8-8CA8-40DD-A4B2-660E0A8651A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D2EEA-E4E5-4A40-A4F8-D2976A292F5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350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C374F8-8CA8-40DD-A4B2-660E0A8651A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D2EEA-E4E5-4A40-A4F8-D2976A292F5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681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C374F8-8CA8-40DD-A4B2-660E0A8651A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D2EEA-E4E5-4A40-A4F8-D2976A292F5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90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C374F8-8CA8-40DD-A4B2-660E0A8651A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D2EEA-E4E5-4A40-A4F8-D2976A292F5C}" type="slidenum">
              <a:rPr lang="en-US" smtClean="0"/>
              <a:t>‹#›</a:t>
            </a:fld>
            <a:endParaRPr lang="en-US"/>
          </a:p>
        </p:txBody>
      </p:sp>
    </p:spTree>
    <p:extLst>
      <p:ext uri="{BB962C8B-B14F-4D97-AF65-F5344CB8AC3E}">
        <p14:creationId xmlns:p14="http://schemas.microsoft.com/office/powerpoint/2010/main" val="110866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374F8-8CA8-40DD-A4B2-660E0A8651AA}"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D2EEA-E4E5-4A40-A4F8-D2976A292F5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02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C374F8-8CA8-40DD-A4B2-660E0A8651AA}"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D2EEA-E4E5-4A40-A4F8-D2976A292F5C}" type="slidenum">
              <a:rPr lang="en-US" smtClean="0"/>
              <a:t>‹#›</a:t>
            </a:fld>
            <a:endParaRPr lang="en-US"/>
          </a:p>
        </p:txBody>
      </p:sp>
    </p:spTree>
    <p:extLst>
      <p:ext uri="{BB962C8B-B14F-4D97-AF65-F5344CB8AC3E}">
        <p14:creationId xmlns:p14="http://schemas.microsoft.com/office/powerpoint/2010/main" val="215920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C374F8-8CA8-40DD-A4B2-660E0A8651AA}"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D2EEA-E4E5-4A40-A4F8-D2976A292F5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91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C374F8-8CA8-40DD-A4B2-660E0A8651AA}"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D2EEA-E4E5-4A40-A4F8-D2976A292F5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01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374F8-8CA8-40DD-A4B2-660E0A8651AA}"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D2EEA-E4E5-4A40-A4F8-D2976A292F5C}" type="slidenum">
              <a:rPr lang="en-US" smtClean="0"/>
              <a:t>‹#›</a:t>
            </a:fld>
            <a:endParaRPr lang="en-US"/>
          </a:p>
        </p:txBody>
      </p:sp>
    </p:spTree>
    <p:extLst>
      <p:ext uri="{BB962C8B-B14F-4D97-AF65-F5344CB8AC3E}">
        <p14:creationId xmlns:p14="http://schemas.microsoft.com/office/powerpoint/2010/main" val="64322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374F8-8CA8-40DD-A4B2-660E0A8651AA}"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D2EEA-E4E5-4A40-A4F8-D2976A292F5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4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374F8-8CA8-40DD-A4B2-660E0A8651AA}"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D2EEA-E4E5-4A40-A4F8-D2976A292F5C}" type="slidenum">
              <a:rPr lang="en-US" smtClean="0"/>
              <a:t>‹#›</a:t>
            </a:fld>
            <a:endParaRPr lang="en-US"/>
          </a:p>
        </p:txBody>
      </p:sp>
    </p:spTree>
    <p:extLst>
      <p:ext uri="{BB962C8B-B14F-4D97-AF65-F5344CB8AC3E}">
        <p14:creationId xmlns:p14="http://schemas.microsoft.com/office/powerpoint/2010/main" val="2853559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C374F8-8CA8-40DD-A4B2-660E0A8651AA}" type="datetimeFigureOut">
              <a:rPr lang="en-US" smtClean="0"/>
              <a:t>4/26/2020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7D2EEA-E4E5-4A40-A4F8-D2976A292F5C}" type="slidenum">
              <a:rPr lang="en-US" smtClean="0"/>
              <a:t>‹#›</a:t>
            </a:fld>
            <a:endParaRPr lang="en-US"/>
          </a:p>
        </p:txBody>
      </p:sp>
    </p:spTree>
    <p:extLst>
      <p:ext uri="{BB962C8B-B14F-4D97-AF65-F5344CB8AC3E}">
        <p14:creationId xmlns:p14="http://schemas.microsoft.com/office/powerpoint/2010/main" val="920363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Internet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333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Internet</a:t>
            </a:r>
            <a:endParaRPr lang="en-US" dirty="0"/>
          </a:p>
        </p:txBody>
      </p:sp>
      <p:sp>
        <p:nvSpPr>
          <p:cNvPr id="3" name="Content Placeholder 2"/>
          <p:cNvSpPr>
            <a:spLocks noGrp="1"/>
          </p:cNvSpPr>
          <p:nvPr>
            <p:ph idx="1"/>
          </p:nvPr>
        </p:nvSpPr>
        <p:spPr/>
        <p:txBody>
          <a:bodyPr/>
          <a:lstStyle/>
          <a:p>
            <a:pPr algn="just"/>
            <a:r>
              <a:rPr lang="en-US" b="1" dirty="0" smtClean="0"/>
              <a:t>Virus</a:t>
            </a:r>
            <a:r>
              <a:rPr lang="en-US" dirty="0" smtClean="0"/>
              <a:t> can easily be spread to the computers connected to internet. Such virus attacks may cause your system to crash or your important data may get deleted.</a:t>
            </a:r>
          </a:p>
          <a:p>
            <a:pPr algn="just"/>
            <a:r>
              <a:rPr lang="en-US" dirty="0" smtClean="0"/>
              <a:t>Also a biggest threat on internet is pornography. There are many pornographic sites that can be found, letting your children to use internet which indirectly affects the children healthy mental life.</a:t>
            </a:r>
          </a:p>
          <a:p>
            <a:pPr algn="just"/>
            <a:r>
              <a:rPr lang="en-US" dirty="0" smtClean="0"/>
              <a:t>There are various websites that do not provide the authenticated information. This leads to misconception among many people.</a:t>
            </a:r>
          </a:p>
        </p:txBody>
      </p:sp>
    </p:spTree>
    <p:extLst>
      <p:ext uri="{BB962C8B-B14F-4D97-AF65-F5344CB8AC3E}">
        <p14:creationId xmlns:p14="http://schemas.microsoft.com/office/powerpoint/2010/main" val="249465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Internet for Students</a:t>
            </a:r>
            <a:endParaRPr lang="en-US" dirty="0"/>
          </a:p>
        </p:txBody>
      </p:sp>
      <p:sp>
        <p:nvSpPr>
          <p:cNvPr id="3" name="Content Placeholder 2"/>
          <p:cNvSpPr>
            <a:spLocks noGrp="1"/>
          </p:cNvSpPr>
          <p:nvPr>
            <p:ph idx="1"/>
          </p:nvPr>
        </p:nvSpPr>
        <p:spPr/>
        <p:txBody>
          <a:bodyPr/>
          <a:lstStyle/>
          <a:p>
            <a:r>
              <a:rPr lang="en-US" dirty="0"/>
              <a:t>Electronic mail. ...</a:t>
            </a:r>
          </a:p>
          <a:p>
            <a:r>
              <a:rPr lang="en-US" dirty="0"/>
              <a:t>Research.</a:t>
            </a:r>
          </a:p>
          <a:p>
            <a:r>
              <a:rPr lang="en-US" dirty="0"/>
              <a:t>Downloading files.</a:t>
            </a:r>
          </a:p>
          <a:p>
            <a:r>
              <a:rPr lang="en-US" dirty="0"/>
              <a:t>Discussion groups. ...</a:t>
            </a:r>
          </a:p>
          <a:p>
            <a:r>
              <a:rPr lang="en-US" dirty="0"/>
              <a:t>Interactive games. ...</a:t>
            </a:r>
          </a:p>
          <a:p>
            <a:r>
              <a:rPr lang="en-US" dirty="0"/>
              <a:t>Education and self-improvement. ...</a:t>
            </a:r>
          </a:p>
        </p:txBody>
      </p:sp>
    </p:spTree>
    <p:extLst>
      <p:ext uri="{BB962C8B-B14F-4D97-AF65-F5344CB8AC3E}">
        <p14:creationId xmlns:p14="http://schemas.microsoft.com/office/powerpoint/2010/main" val="385408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Scheme</a:t>
            </a:r>
            <a:endParaRPr lang="en-US" dirty="0"/>
          </a:p>
        </p:txBody>
      </p:sp>
      <p:sp>
        <p:nvSpPr>
          <p:cNvPr id="3" name="Content Placeholder 2"/>
          <p:cNvSpPr>
            <a:spLocks noGrp="1"/>
          </p:cNvSpPr>
          <p:nvPr>
            <p:ph idx="1"/>
          </p:nvPr>
        </p:nvSpPr>
        <p:spPr/>
        <p:txBody>
          <a:bodyPr/>
          <a:lstStyle/>
          <a:p>
            <a:r>
              <a:rPr lang="en-US" dirty="0" smtClean="0"/>
              <a:t>There are two types of addressing schemes</a:t>
            </a:r>
          </a:p>
          <a:p>
            <a:pPr lvl="1"/>
            <a:r>
              <a:rPr lang="en-US" dirty="0" smtClean="0"/>
              <a:t>IP addressing </a:t>
            </a:r>
          </a:p>
          <a:p>
            <a:pPr lvl="1"/>
            <a:r>
              <a:rPr lang="en-US" dirty="0" smtClean="0"/>
              <a:t>DNS addressing</a:t>
            </a:r>
            <a:endParaRPr lang="en-US" dirty="0"/>
          </a:p>
        </p:txBody>
      </p:sp>
    </p:spTree>
    <p:extLst>
      <p:ext uri="{BB962C8B-B14F-4D97-AF65-F5344CB8AC3E}">
        <p14:creationId xmlns:p14="http://schemas.microsoft.com/office/powerpoint/2010/main" val="325580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Addressing</a:t>
            </a:r>
            <a:endParaRPr lang="en-US" dirty="0"/>
          </a:p>
        </p:txBody>
      </p:sp>
      <p:sp>
        <p:nvSpPr>
          <p:cNvPr id="3" name="Content Placeholder 2"/>
          <p:cNvSpPr>
            <a:spLocks noGrp="1"/>
          </p:cNvSpPr>
          <p:nvPr>
            <p:ph idx="1"/>
          </p:nvPr>
        </p:nvSpPr>
        <p:spPr/>
        <p:txBody>
          <a:bodyPr/>
          <a:lstStyle/>
          <a:p>
            <a:pPr algn="just"/>
            <a:r>
              <a:rPr lang="en-US" dirty="0"/>
              <a:t>An </a:t>
            </a:r>
            <a:r>
              <a:rPr lang="en-US" b="1" dirty="0"/>
              <a:t>IP address</a:t>
            </a:r>
            <a:r>
              <a:rPr lang="en-US" dirty="0"/>
              <a:t>, or simply an "</a:t>
            </a:r>
            <a:r>
              <a:rPr lang="en-US" b="1" dirty="0"/>
              <a:t>IP</a:t>
            </a:r>
            <a:r>
              <a:rPr lang="en-US" dirty="0"/>
              <a:t>," is a unique </a:t>
            </a:r>
            <a:r>
              <a:rPr lang="en-US" b="1" dirty="0"/>
              <a:t>address</a:t>
            </a:r>
            <a:r>
              <a:rPr lang="en-US" dirty="0"/>
              <a:t> that identifies a device on the Internet or a local network. It allows a system to be recognized by other systems connected via the Internet protocol. There are two primary types of </a:t>
            </a:r>
            <a:r>
              <a:rPr lang="en-US" b="1" dirty="0"/>
              <a:t>IP address</a:t>
            </a:r>
            <a:r>
              <a:rPr lang="en-US" dirty="0"/>
              <a:t> formats used today — IPv4 and </a:t>
            </a:r>
            <a:r>
              <a:rPr lang="en-US" dirty="0" smtClean="0"/>
              <a:t>IPv6</a:t>
            </a:r>
            <a:endParaRPr lang="en-US" dirty="0"/>
          </a:p>
          <a:p>
            <a:pPr algn="just"/>
            <a:r>
              <a:rPr lang="en-US" dirty="0"/>
              <a:t>The format of an IP address is a 32-</a:t>
            </a:r>
            <a:r>
              <a:rPr lang="en-US" b="1" dirty="0"/>
              <a:t>bit</a:t>
            </a:r>
            <a:r>
              <a:rPr lang="en-US" dirty="0"/>
              <a:t> numeric address written as four numbers separated by periods. Each number can be zero to 255.</a:t>
            </a:r>
          </a:p>
        </p:txBody>
      </p:sp>
    </p:spTree>
    <p:extLst>
      <p:ext uri="{BB962C8B-B14F-4D97-AF65-F5344CB8AC3E}">
        <p14:creationId xmlns:p14="http://schemas.microsoft.com/office/powerpoint/2010/main" val="27126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Addressing</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Domain Name Servers (</a:t>
            </a:r>
            <a:r>
              <a:rPr lang="en-US" b="1" dirty="0"/>
              <a:t>DNS</a:t>
            </a:r>
            <a:r>
              <a:rPr lang="en-US" dirty="0"/>
              <a:t>) are the Internet's equivalent of a phone book. They maintain a directory of domain names and translate them to Internet Protocol (IP) </a:t>
            </a:r>
            <a:r>
              <a:rPr lang="en-US" b="1" dirty="0"/>
              <a:t>addresses</a:t>
            </a:r>
            <a:r>
              <a:rPr lang="en-US" dirty="0"/>
              <a:t>. This is necessary because, although domain names are easy for people to remember, computers or machines, access websites based on IP </a:t>
            </a:r>
            <a:r>
              <a:rPr lang="en-US" b="1" dirty="0"/>
              <a:t>addresses</a:t>
            </a:r>
            <a:r>
              <a:rPr lang="en-US" dirty="0"/>
              <a:t> </a:t>
            </a:r>
            <a:endParaRPr lang="en-US" dirty="0" smtClean="0"/>
          </a:p>
          <a:p>
            <a:pPr algn="just"/>
            <a:r>
              <a:rPr lang="en-US" dirty="0"/>
              <a:t>DNS, or the </a:t>
            </a:r>
            <a:r>
              <a:rPr lang="en-US" b="1" dirty="0"/>
              <a:t>Domain Name System</a:t>
            </a:r>
            <a:r>
              <a:rPr lang="en-US" dirty="0"/>
              <a:t>, translates human readable </a:t>
            </a:r>
            <a:r>
              <a:rPr lang="en-US" b="1" dirty="0"/>
              <a:t>domain</a:t>
            </a:r>
            <a:r>
              <a:rPr lang="en-US" dirty="0"/>
              <a:t> names (for example, www.amazon.com) to machine readable IP addresses (for example, 192.0. 2.44</a:t>
            </a:r>
            <a:r>
              <a:rPr lang="en-US" dirty="0" smtClean="0"/>
              <a:t>).</a:t>
            </a:r>
          </a:p>
          <a:p>
            <a:pPr algn="just"/>
            <a:r>
              <a:rPr lang="en-US" b="1" dirty="0"/>
              <a:t>DNS servers</a:t>
            </a:r>
            <a:r>
              <a:rPr lang="en-US" dirty="0"/>
              <a:t> allow standard Internet users to use Internet resources without having to remember port numbers and IP addresses. Even similar services, such as different areas of the website, may be hosted at different IP addresses for security reasons.</a:t>
            </a:r>
          </a:p>
        </p:txBody>
      </p:sp>
    </p:spTree>
    <p:extLst>
      <p:ext uri="{BB962C8B-B14F-4D97-AF65-F5344CB8AC3E}">
        <p14:creationId xmlns:p14="http://schemas.microsoft.com/office/powerpoint/2010/main" val="139854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 – World Wide Web</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The World Wide Web (WWW) commonly known as the Web, is an information system where documents and other web resources are identified by Uniform Resource Locators(URL), which may be interlinked by hypertext, and are accessible over the Internet </a:t>
            </a:r>
          </a:p>
          <a:p>
            <a:pPr algn="just"/>
            <a:r>
              <a:rPr lang="en-US" dirty="0" smtClean="0"/>
              <a:t>The </a:t>
            </a:r>
            <a:r>
              <a:rPr lang="en-US" dirty="0" err="1" smtClean="0"/>
              <a:t>resouces</a:t>
            </a:r>
            <a:r>
              <a:rPr lang="en-US" dirty="0" smtClean="0"/>
              <a:t> of the WWW are transferred via the protocols and may be accessed by users by a software called web browser and are published by a software application called a webserver</a:t>
            </a:r>
          </a:p>
          <a:p>
            <a:pPr algn="just"/>
            <a:r>
              <a:rPr lang="en-US" dirty="0"/>
              <a:t>The terms </a:t>
            </a:r>
            <a:r>
              <a:rPr lang="en-US" i="1" dirty="0"/>
              <a:t>Internet</a:t>
            </a:r>
            <a:r>
              <a:rPr lang="en-US" dirty="0"/>
              <a:t> and </a:t>
            </a:r>
            <a:r>
              <a:rPr lang="en-US" i="1" dirty="0"/>
              <a:t>World Wide Web</a:t>
            </a:r>
            <a:r>
              <a:rPr lang="en-US" dirty="0"/>
              <a:t> are often used without much distinction. However, the two terms do not mean the same thing. The Internet is a global system of </a:t>
            </a:r>
            <a:r>
              <a:rPr lang="en-US" dirty="0" smtClean="0"/>
              <a:t>interconnected computer networks. </a:t>
            </a:r>
            <a:r>
              <a:rPr lang="en-US" dirty="0"/>
              <a:t>In contrast, the World Wide Web is a global collection of documents and </a:t>
            </a:r>
            <a:r>
              <a:rPr lang="en-US" dirty="0" smtClean="0"/>
              <a:t>other resources, </a:t>
            </a:r>
            <a:r>
              <a:rPr lang="en-US" dirty="0"/>
              <a:t>linked by hyperlinks and </a:t>
            </a:r>
            <a:r>
              <a:rPr lang="en-US" dirty="0" smtClean="0"/>
              <a:t>URIs</a:t>
            </a:r>
            <a:endParaRPr lang="en-US" dirty="0"/>
          </a:p>
        </p:txBody>
      </p:sp>
    </p:spTree>
    <p:extLst>
      <p:ext uri="{BB962C8B-B14F-4D97-AF65-F5344CB8AC3E}">
        <p14:creationId xmlns:p14="http://schemas.microsoft.com/office/powerpoint/2010/main" val="4028455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WWW</a:t>
            </a:r>
            <a:endParaRPr lang="en-US" dirty="0"/>
          </a:p>
        </p:txBody>
      </p:sp>
      <p:sp>
        <p:nvSpPr>
          <p:cNvPr id="3" name="Content Placeholder 2"/>
          <p:cNvSpPr>
            <a:spLocks noGrp="1"/>
          </p:cNvSpPr>
          <p:nvPr>
            <p:ph idx="1"/>
          </p:nvPr>
        </p:nvSpPr>
        <p:spPr/>
        <p:txBody>
          <a:bodyPr/>
          <a:lstStyle/>
          <a:p>
            <a:pPr algn="just"/>
            <a:r>
              <a:rPr lang="en-US" dirty="0"/>
              <a:t>One of the </a:t>
            </a:r>
            <a:r>
              <a:rPr lang="en-US" b="1" dirty="0"/>
              <a:t>advantage</a:t>
            </a:r>
            <a:r>
              <a:rPr lang="en-US" dirty="0"/>
              <a:t> of World wide web is through communication. With the introduction of the Internet, we now have the ability to send and receive messages through electronic mail- virtually instantaneously and without the need of a postage stamp. Then the convenience of online shopping.</a:t>
            </a:r>
          </a:p>
        </p:txBody>
      </p:sp>
    </p:spTree>
    <p:extLst>
      <p:ext uri="{BB962C8B-B14F-4D97-AF65-F5344CB8AC3E}">
        <p14:creationId xmlns:p14="http://schemas.microsoft.com/office/powerpoint/2010/main" val="35383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Internet - Overview</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Internet is defined as an Information super Highway, to access information over the web</a:t>
            </a:r>
            <a:r>
              <a:rPr lang="en-US" dirty="0" smtClean="0"/>
              <a:t>.</a:t>
            </a:r>
          </a:p>
          <a:p>
            <a:pPr algn="just"/>
            <a:r>
              <a:rPr lang="en-US" dirty="0" smtClean="0"/>
              <a:t>However</a:t>
            </a:r>
            <a:r>
              <a:rPr lang="en-US" dirty="0"/>
              <a:t>, It can be defined in many ways as follows:</a:t>
            </a:r>
          </a:p>
          <a:p>
            <a:pPr lvl="1" algn="just"/>
            <a:r>
              <a:rPr lang="en-US" dirty="0"/>
              <a:t>Internet is a world-wide global system of interconnected computer networks.</a:t>
            </a:r>
          </a:p>
          <a:p>
            <a:pPr lvl="1" algn="just"/>
            <a:r>
              <a:rPr lang="en-US" dirty="0"/>
              <a:t>Internet uses the standard Internet Protocol (TCP/IP).</a:t>
            </a:r>
          </a:p>
          <a:p>
            <a:pPr lvl="1" algn="just"/>
            <a:r>
              <a:rPr lang="en-US" dirty="0"/>
              <a:t>Every computer in internet is identified by a unique IP address.</a:t>
            </a:r>
          </a:p>
          <a:p>
            <a:pPr lvl="1" algn="just"/>
            <a:r>
              <a:rPr lang="en-US" dirty="0"/>
              <a:t>IP Address is a unique set of numbers (such as 110.22.33.114) which identifies a computer location.</a:t>
            </a:r>
          </a:p>
          <a:p>
            <a:pPr lvl="1" algn="just"/>
            <a:r>
              <a:rPr lang="en-US" dirty="0"/>
              <a:t>A special computer DNS (Domain Name Server) is used to give name to the IP Address so that user can locate a computer by a name</a:t>
            </a:r>
            <a:r>
              <a:rPr lang="en-US" dirty="0" smtClean="0"/>
              <a:t>.</a:t>
            </a:r>
          </a:p>
          <a:p>
            <a:pPr lvl="1" algn="just"/>
            <a:r>
              <a:rPr lang="en-US" dirty="0"/>
              <a:t>Internet is accessible to every user all over the world.</a:t>
            </a:r>
          </a:p>
        </p:txBody>
      </p:sp>
    </p:spTree>
    <p:extLst>
      <p:ext uri="{BB962C8B-B14F-4D97-AF65-F5344CB8AC3E}">
        <p14:creationId xmlns:p14="http://schemas.microsoft.com/office/powerpoint/2010/main" val="273516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 Overview</a:t>
            </a:r>
          </a:p>
        </p:txBody>
      </p:sp>
      <p:sp>
        <p:nvSpPr>
          <p:cNvPr id="3" name="Content Placeholder 2"/>
          <p:cNvSpPr>
            <a:spLocks noGrp="1"/>
          </p:cNvSpPr>
          <p:nvPr>
            <p:ph idx="1"/>
          </p:nvPr>
        </p:nvSpPr>
        <p:spPr/>
        <p:txBody>
          <a:bodyPr/>
          <a:lstStyle/>
          <a:p>
            <a:pPr algn="just"/>
            <a:r>
              <a:rPr lang="en-US" dirty="0"/>
              <a:t>The </a:t>
            </a:r>
            <a:r>
              <a:rPr lang="en-US" b="1" dirty="0"/>
              <a:t>Internet</a:t>
            </a:r>
            <a:r>
              <a:rPr lang="en-US" dirty="0"/>
              <a:t> is a collection of computers connected by network cables or through satellite links. </a:t>
            </a:r>
            <a:endParaRPr lang="en-US" dirty="0" smtClean="0"/>
          </a:p>
          <a:p>
            <a:pPr algn="just"/>
            <a:r>
              <a:rPr lang="en-US" dirty="0" smtClean="0"/>
              <a:t>Rather </a:t>
            </a:r>
            <a:r>
              <a:rPr lang="en-US" dirty="0"/>
              <a:t>than connecting every computer on the </a:t>
            </a:r>
            <a:r>
              <a:rPr lang="en-US" b="1" dirty="0"/>
              <a:t>Internet</a:t>
            </a:r>
            <a:r>
              <a:rPr lang="en-US" dirty="0"/>
              <a:t> with every other computer, individual computers in an organization are normally connected in a local area network (LAN)</a:t>
            </a:r>
          </a:p>
        </p:txBody>
      </p:sp>
    </p:spTree>
    <p:extLst>
      <p:ext uri="{BB962C8B-B14F-4D97-AF65-F5344CB8AC3E}">
        <p14:creationId xmlns:p14="http://schemas.microsoft.com/office/powerpoint/2010/main" val="161275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Internet</a:t>
            </a:r>
            <a:endParaRPr lang="en-US" dirty="0"/>
          </a:p>
        </p:txBody>
      </p:sp>
      <p:sp>
        <p:nvSpPr>
          <p:cNvPr id="3" name="Content Placeholder 2"/>
          <p:cNvSpPr>
            <a:spLocks noGrp="1"/>
          </p:cNvSpPr>
          <p:nvPr>
            <p:ph idx="1"/>
          </p:nvPr>
        </p:nvSpPr>
        <p:spPr/>
        <p:txBody>
          <a:bodyPr/>
          <a:lstStyle/>
          <a:p>
            <a:pPr algn="just"/>
            <a:r>
              <a:rPr lang="en-US" dirty="0"/>
              <a:t>The main </a:t>
            </a:r>
            <a:r>
              <a:rPr lang="en-US" b="1" dirty="0"/>
              <a:t>advantage</a:t>
            </a:r>
            <a:r>
              <a:rPr lang="en-US" dirty="0"/>
              <a:t> of the </a:t>
            </a:r>
            <a:r>
              <a:rPr lang="en-US" b="1" dirty="0"/>
              <a:t>Internet</a:t>
            </a:r>
            <a:r>
              <a:rPr lang="en-US" dirty="0"/>
              <a:t> is its ability to connect billions of computers and devices to each other. Not only does the </a:t>
            </a:r>
            <a:r>
              <a:rPr lang="en-US" b="1" dirty="0"/>
              <a:t>Internet</a:t>
            </a:r>
            <a:r>
              <a:rPr lang="en-US" dirty="0"/>
              <a:t> create convenience in sharing and receiving information between users, another </a:t>
            </a:r>
            <a:r>
              <a:rPr lang="en-US" b="1" dirty="0"/>
              <a:t>advantage</a:t>
            </a:r>
            <a:r>
              <a:rPr lang="en-US" dirty="0"/>
              <a:t> of the modern </a:t>
            </a:r>
            <a:r>
              <a:rPr lang="en-US" b="1" dirty="0"/>
              <a:t>Internet</a:t>
            </a:r>
            <a:r>
              <a:rPr lang="en-US" dirty="0"/>
              <a:t> is its ability for </a:t>
            </a:r>
            <a:r>
              <a:rPr lang="en-US" dirty="0" smtClean="0"/>
              <a:t>automation</a:t>
            </a:r>
          </a:p>
          <a:p>
            <a:pPr marL="0" indent="0" algn="just">
              <a:buNone/>
            </a:pPr>
            <a:endParaRPr lang="en-US" dirty="0"/>
          </a:p>
        </p:txBody>
      </p:sp>
    </p:spTree>
    <p:extLst>
      <p:ext uri="{BB962C8B-B14F-4D97-AF65-F5344CB8AC3E}">
        <p14:creationId xmlns:p14="http://schemas.microsoft.com/office/powerpoint/2010/main" val="287702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Internet</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Information, knowledge, and learning. ...</a:t>
            </a:r>
          </a:p>
          <a:p>
            <a:r>
              <a:rPr lang="en-US" dirty="0"/>
              <a:t>Connectivity, communication, and sharing. ...</a:t>
            </a:r>
          </a:p>
          <a:p>
            <a:r>
              <a:rPr lang="en-US" dirty="0"/>
              <a:t>Address, mapping, and contact information. ...</a:t>
            </a:r>
          </a:p>
          <a:p>
            <a:r>
              <a:rPr lang="en-US" dirty="0"/>
              <a:t>Banking, bills, and shopping. ...</a:t>
            </a:r>
          </a:p>
          <a:p>
            <a:r>
              <a:rPr lang="en-US" dirty="0"/>
              <a:t>Selling and making money. ...</a:t>
            </a:r>
          </a:p>
          <a:p>
            <a:r>
              <a:rPr lang="en-US" dirty="0"/>
              <a:t>Collaboration, work from home, and access to a global workforce</a:t>
            </a:r>
            <a:r>
              <a:rPr lang="en-US" dirty="0" smtClean="0"/>
              <a:t>.</a:t>
            </a:r>
          </a:p>
          <a:p>
            <a:r>
              <a:rPr lang="en-US" dirty="0"/>
              <a:t>Donations and funding. ...</a:t>
            </a:r>
          </a:p>
          <a:p>
            <a:r>
              <a:rPr lang="en-US" dirty="0"/>
              <a:t>Entertainment.</a:t>
            </a:r>
          </a:p>
          <a:p>
            <a:endParaRPr lang="en-US" dirty="0"/>
          </a:p>
        </p:txBody>
      </p:sp>
    </p:spTree>
    <p:extLst>
      <p:ext uri="{BB962C8B-B14F-4D97-AF65-F5344CB8AC3E}">
        <p14:creationId xmlns:p14="http://schemas.microsoft.com/office/powerpoint/2010/main" val="1079861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Internet</a:t>
            </a:r>
          </a:p>
        </p:txBody>
      </p:sp>
      <p:sp>
        <p:nvSpPr>
          <p:cNvPr id="3" name="Content Placeholder 2"/>
          <p:cNvSpPr>
            <a:spLocks noGrp="1"/>
          </p:cNvSpPr>
          <p:nvPr>
            <p:ph idx="1"/>
          </p:nvPr>
        </p:nvSpPr>
        <p:spPr/>
        <p:txBody>
          <a:bodyPr>
            <a:normAutofit fontScale="70000" lnSpcReduction="20000"/>
          </a:bodyPr>
          <a:lstStyle/>
          <a:p>
            <a:pPr algn="just"/>
            <a:r>
              <a:rPr lang="en-US" dirty="0"/>
              <a:t>Internet covers almost every aspect of life, one can think of. Here, we will discuss some of the advantages of Internet</a:t>
            </a:r>
            <a:r>
              <a:rPr lang="en-US" dirty="0" smtClean="0"/>
              <a:t>:</a:t>
            </a:r>
          </a:p>
          <a:p>
            <a:pPr algn="just"/>
            <a:r>
              <a:rPr lang="en-US" dirty="0"/>
              <a:t>Internet allows us to communicate with the people sitting at remote locations. There are various apps available on the wed that uses Internet as a medium for communication. One can find various social networking sites such as:</a:t>
            </a:r>
          </a:p>
          <a:p>
            <a:pPr lvl="1" algn="just"/>
            <a:r>
              <a:rPr lang="en-US" dirty="0"/>
              <a:t>Facebook</a:t>
            </a:r>
          </a:p>
          <a:p>
            <a:pPr lvl="1" algn="just"/>
            <a:r>
              <a:rPr lang="en-US" dirty="0"/>
              <a:t>Twitter</a:t>
            </a:r>
          </a:p>
          <a:p>
            <a:pPr lvl="1" algn="just"/>
            <a:r>
              <a:rPr lang="en-US" dirty="0"/>
              <a:t>Yahoo</a:t>
            </a:r>
          </a:p>
          <a:p>
            <a:pPr lvl="1" algn="just"/>
            <a:r>
              <a:rPr lang="en-US" dirty="0"/>
              <a:t>Google+</a:t>
            </a:r>
          </a:p>
          <a:p>
            <a:pPr lvl="1" algn="just"/>
            <a:r>
              <a:rPr lang="en-US" dirty="0"/>
              <a:t>Flickr</a:t>
            </a:r>
          </a:p>
          <a:p>
            <a:pPr lvl="1" algn="just"/>
            <a:r>
              <a:rPr lang="en-US" dirty="0"/>
              <a:t>Orkut</a:t>
            </a:r>
          </a:p>
          <a:p>
            <a:pPr algn="just"/>
            <a:endParaRPr lang="en-US" dirty="0"/>
          </a:p>
        </p:txBody>
      </p:sp>
    </p:spTree>
    <p:extLst>
      <p:ext uri="{BB962C8B-B14F-4D97-AF65-F5344CB8AC3E}">
        <p14:creationId xmlns:p14="http://schemas.microsoft.com/office/powerpoint/2010/main" val="305984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Internet</a:t>
            </a:r>
          </a:p>
        </p:txBody>
      </p:sp>
      <p:sp>
        <p:nvSpPr>
          <p:cNvPr id="3" name="Content Placeholder 2"/>
          <p:cNvSpPr>
            <a:spLocks noGrp="1"/>
          </p:cNvSpPr>
          <p:nvPr>
            <p:ph idx="1"/>
          </p:nvPr>
        </p:nvSpPr>
        <p:spPr/>
        <p:txBody>
          <a:bodyPr>
            <a:normAutofit fontScale="85000" lnSpcReduction="20000"/>
          </a:bodyPr>
          <a:lstStyle/>
          <a:p>
            <a:pPr algn="just"/>
            <a:r>
              <a:rPr lang="en-US" dirty="0"/>
              <a:t>One can surf for any kind of information over the internet. Information regarding various topics such as Technology, Health &amp; Science, Social Studies, Geographical Information, Information Technology, Products </a:t>
            </a:r>
            <a:r>
              <a:rPr lang="en-US" dirty="0" err="1"/>
              <a:t>etc</a:t>
            </a:r>
            <a:r>
              <a:rPr lang="en-US" dirty="0"/>
              <a:t> can be surfed with help of a search engine.</a:t>
            </a:r>
          </a:p>
          <a:p>
            <a:pPr algn="just"/>
            <a:r>
              <a:rPr lang="en-US" dirty="0"/>
              <a:t>Apart from communication and source of information, internet also serves a medium for entertainment. Following are the various modes for entertainment over internet.</a:t>
            </a:r>
          </a:p>
          <a:p>
            <a:pPr lvl="1" algn="just"/>
            <a:r>
              <a:rPr lang="en-US" dirty="0"/>
              <a:t>Online Television</a:t>
            </a:r>
          </a:p>
          <a:p>
            <a:pPr lvl="1" algn="just"/>
            <a:r>
              <a:rPr lang="en-US" dirty="0"/>
              <a:t>Online Games</a:t>
            </a:r>
          </a:p>
          <a:p>
            <a:pPr lvl="1" algn="just"/>
            <a:r>
              <a:rPr lang="en-US" dirty="0"/>
              <a:t>Songs</a:t>
            </a:r>
          </a:p>
          <a:p>
            <a:pPr lvl="1" algn="just"/>
            <a:r>
              <a:rPr lang="en-US" dirty="0"/>
              <a:t>Videos</a:t>
            </a:r>
          </a:p>
          <a:p>
            <a:pPr lvl="1" algn="just"/>
            <a:r>
              <a:rPr lang="en-US" dirty="0"/>
              <a:t>Social Networking </a:t>
            </a:r>
            <a:r>
              <a:rPr lang="en-US" dirty="0" smtClean="0"/>
              <a:t>Apps</a:t>
            </a:r>
            <a:endParaRPr lang="en-US" dirty="0"/>
          </a:p>
        </p:txBody>
      </p:sp>
    </p:spTree>
    <p:extLst>
      <p:ext uri="{BB962C8B-B14F-4D97-AF65-F5344CB8AC3E}">
        <p14:creationId xmlns:p14="http://schemas.microsoft.com/office/powerpoint/2010/main" val="12326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Internet</a:t>
            </a:r>
          </a:p>
        </p:txBody>
      </p:sp>
      <p:sp>
        <p:nvSpPr>
          <p:cNvPr id="3" name="Content Placeholder 2"/>
          <p:cNvSpPr>
            <a:spLocks noGrp="1"/>
          </p:cNvSpPr>
          <p:nvPr>
            <p:ph idx="1"/>
          </p:nvPr>
        </p:nvSpPr>
        <p:spPr/>
        <p:txBody>
          <a:bodyPr>
            <a:normAutofit fontScale="85000" lnSpcReduction="20000"/>
          </a:bodyPr>
          <a:lstStyle/>
          <a:p>
            <a:pPr algn="just"/>
            <a:r>
              <a:rPr lang="en-US" dirty="0" smtClean="0"/>
              <a:t>Internet allows us to use many services like:</a:t>
            </a:r>
          </a:p>
          <a:p>
            <a:pPr lvl="1" algn="just"/>
            <a:r>
              <a:rPr lang="en-US" dirty="0" smtClean="0"/>
              <a:t>Internet Banking</a:t>
            </a:r>
          </a:p>
          <a:p>
            <a:pPr lvl="1" algn="just"/>
            <a:r>
              <a:rPr lang="en-US" dirty="0" smtClean="0"/>
              <a:t>Matrimonial Services</a:t>
            </a:r>
          </a:p>
          <a:p>
            <a:pPr lvl="1" algn="just"/>
            <a:r>
              <a:rPr lang="en-US" dirty="0" smtClean="0"/>
              <a:t>Online Shopping</a:t>
            </a:r>
          </a:p>
          <a:p>
            <a:pPr lvl="1" algn="just"/>
            <a:r>
              <a:rPr lang="en-US" dirty="0" smtClean="0"/>
              <a:t>Online Ticket Booking</a:t>
            </a:r>
          </a:p>
          <a:p>
            <a:pPr lvl="1" algn="just"/>
            <a:r>
              <a:rPr lang="en-US" dirty="0" smtClean="0"/>
              <a:t>Online Bill Payment</a:t>
            </a:r>
          </a:p>
          <a:p>
            <a:pPr lvl="1" algn="just"/>
            <a:r>
              <a:rPr lang="en-US" dirty="0" smtClean="0"/>
              <a:t>Data Sharing</a:t>
            </a:r>
          </a:p>
          <a:p>
            <a:pPr lvl="1" algn="just"/>
            <a:r>
              <a:rPr lang="en-US" dirty="0" smtClean="0"/>
              <a:t>E-mail</a:t>
            </a:r>
          </a:p>
          <a:p>
            <a:pPr algn="just"/>
            <a:r>
              <a:rPr lang="en-US" dirty="0" smtClean="0"/>
              <a:t>Internet provides concept of </a:t>
            </a:r>
            <a:r>
              <a:rPr lang="en-US" b="1" dirty="0" smtClean="0"/>
              <a:t>electronic commerce</a:t>
            </a:r>
            <a:r>
              <a:rPr lang="en-US" dirty="0" smtClean="0"/>
              <a:t>, that allows the business deals to be conducted on electronic systems</a:t>
            </a:r>
            <a:endParaRPr lang="en-US" dirty="0"/>
          </a:p>
        </p:txBody>
      </p:sp>
    </p:spTree>
    <p:extLst>
      <p:ext uri="{BB962C8B-B14F-4D97-AF65-F5344CB8AC3E}">
        <p14:creationId xmlns:p14="http://schemas.microsoft.com/office/powerpoint/2010/main" val="354574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Internet</a:t>
            </a:r>
            <a:endParaRPr lang="en-US" dirty="0"/>
          </a:p>
        </p:txBody>
      </p:sp>
      <p:sp>
        <p:nvSpPr>
          <p:cNvPr id="3" name="Content Placeholder 2"/>
          <p:cNvSpPr>
            <a:spLocks noGrp="1"/>
          </p:cNvSpPr>
          <p:nvPr>
            <p:ph idx="1"/>
          </p:nvPr>
        </p:nvSpPr>
        <p:spPr/>
        <p:txBody>
          <a:bodyPr>
            <a:normAutofit fontScale="92500"/>
          </a:bodyPr>
          <a:lstStyle/>
          <a:p>
            <a:pPr algn="just"/>
            <a:r>
              <a:rPr lang="en-US" dirty="0"/>
              <a:t>However, Internet has </a:t>
            </a:r>
            <a:r>
              <a:rPr lang="en-US" dirty="0" err="1"/>
              <a:t>prooved</a:t>
            </a:r>
            <a:r>
              <a:rPr lang="en-US" dirty="0"/>
              <a:t> to be a powerful source of information in almost every field, yet there exists many </a:t>
            </a:r>
            <a:r>
              <a:rPr lang="en-US" dirty="0" err="1"/>
              <a:t>disadvanatges</a:t>
            </a:r>
            <a:r>
              <a:rPr lang="en-US" dirty="0"/>
              <a:t> discussed below</a:t>
            </a:r>
            <a:r>
              <a:rPr lang="en-US" dirty="0" smtClean="0"/>
              <a:t>:</a:t>
            </a:r>
          </a:p>
          <a:p>
            <a:pPr algn="just"/>
            <a:r>
              <a:rPr lang="en-US" dirty="0"/>
              <a:t>There are always chances to loose personal information such as name, address, credit card number. Therefore, one should be very careful while sharing such information. One should use credit cards only through authenticated sites.</a:t>
            </a:r>
          </a:p>
          <a:p>
            <a:pPr algn="just"/>
            <a:r>
              <a:rPr lang="en-US" dirty="0"/>
              <a:t>Another disadvantage is the </a:t>
            </a:r>
            <a:r>
              <a:rPr lang="en-US" b="1" dirty="0" err="1"/>
              <a:t>Spamming</a:t>
            </a:r>
            <a:r>
              <a:rPr lang="en-US" dirty="0" err="1"/>
              <a:t>.Spamming</a:t>
            </a:r>
            <a:r>
              <a:rPr lang="en-US" dirty="0"/>
              <a:t> corresponds to the unwanted e-mails in bulk. These e-mails serve no purpose and lead to obstruction of entire system</a:t>
            </a:r>
            <a:r>
              <a:rPr lang="en-US" dirty="0" smtClean="0"/>
              <a:t>.</a:t>
            </a:r>
            <a:endParaRPr lang="en-US" dirty="0"/>
          </a:p>
        </p:txBody>
      </p:sp>
    </p:spTree>
    <p:extLst>
      <p:ext uri="{BB962C8B-B14F-4D97-AF65-F5344CB8AC3E}">
        <p14:creationId xmlns:p14="http://schemas.microsoft.com/office/powerpoint/2010/main" val="3288346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TotalTime>
  <Words>626</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The Internet</vt:lpstr>
      <vt:lpstr>The Internet - Overview</vt:lpstr>
      <vt:lpstr>The Internet - Overview</vt:lpstr>
      <vt:lpstr>Advantages of Internet</vt:lpstr>
      <vt:lpstr>Advantages of Internet</vt:lpstr>
      <vt:lpstr>Advantages of Internet</vt:lpstr>
      <vt:lpstr>Advantages of Internet</vt:lpstr>
      <vt:lpstr>Advantages of Internet</vt:lpstr>
      <vt:lpstr>Disadvantages of Internet</vt:lpstr>
      <vt:lpstr>Disadvantages of Internet</vt:lpstr>
      <vt:lpstr>Uses of Internet for Students</vt:lpstr>
      <vt:lpstr>Addressing Scheme</vt:lpstr>
      <vt:lpstr>IP Addressing</vt:lpstr>
      <vt:lpstr>DNS Addressing</vt:lpstr>
      <vt:lpstr>WWW – World Wide Web</vt:lpstr>
      <vt:lpstr>Advantages of WWW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dc:title>
  <dc:creator>Dr Faria</dc:creator>
  <cp:lastModifiedBy>Dr Faria</cp:lastModifiedBy>
  <cp:revision>5</cp:revision>
  <dcterms:created xsi:type="dcterms:W3CDTF">2020-04-26T17:01:29Z</dcterms:created>
  <dcterms:modified xsi:type="dcterms:W3CDTF">2020-04-26T17:25:11Z</dcterms:modified>
</cp:coreProperties>
</file>